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35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004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37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44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885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055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85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784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36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05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26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0F8D6-07A9-4935-B4D8-BA72CF1EDA97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159AF-8523-42F0-9634-21C069EDC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00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06453"/>
            <a:ext cx="4825285" cy="70809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ja-JP" altLang="en-US" dirty="0" smtClean="0"/>
              <a:t>ハード全体図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38" y="2363486"/>
            <a:ext cx="2764664" cy="276466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212" y="2989944"/>
            <a:ext cx="1698817" cy="176517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177" y="1923612"/>
            <a:ext cx="1742404" cy="133127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691" y="4200256"/>
            <a:ext cx="1112504" cy="1109730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 flipV="1">
            <a:off x="4304897" y="2969644"/>
            <a:ext cx="1156280" cy="726537"/>
          </a:xfrm>
          <a:prstGeom prst="line">
            <a:avLst/>
          </a:prstGeom>
          <a:ln w="25400" cmpd="sng"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H="1" flipV="1">
            <a:off x="4364281" y="4037685"/>
            <a:ext cx="658410" cy="264654"/>
          </a:xfrm>
          <a:prstGeom prst="line">
            <a:avLst/>
          </a:prstGeom>
          <a:ln w="25400" cmpd="sng"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4364281" y="3745818"/>
            <a:ext cx="2705280" cy="112935"/>
          </a:xfrm>
          <a:prstGeom prst="line">
            <a:avLst/>
          </a:prstGeom>
          <a:ln w="25400" cmpd="sng"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321532" y="1863920"/>
            <a:ext cx="173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プリンタ</a:t>
            </a:r>
            <a:endParaRPr kumimoji="1" lang="ja-JP" altLang="en-US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312722" y="3927631"/>
            <a:ext cx="173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/>
              <a:t>外付ＨＤＤ</a:t>
            </a:r>
            <a:endParaRPr kumimoji="1" lang="ja-JP" altLang="en-US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28458" y="5128150"/>
            <a:ext cx="173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/>
              <a:t>パソコン</a:t>
            </a:r>
            <a:r>
              <a:rPr lang="ja-JP" altLang="en-US" b="1" dirty="0"/>
              <a:t>本体</a:t>
            </a:r>
            <a:endParaRPr kumimoji="1" lang="ja-JP" altLang="en-US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883064" y="5113853"/>
            <a:ext cx="230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バーコードリーダ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5357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ソフトの内容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4—</a:t>
            </a:r>
            <a:r>
              <a:rPr lang="ja-JP" altLang="en-US" sz="3600" dirty="0" smtClean="0"/>
              <a:t>アプリ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94596"/>
              </p:ext>
            </p:extLst>
          </p:nvPr>
        </p:nvGraphicFramePr>
        <p:xfrm>
          <a:off x="1002792" y="2155154"/>
          <a:ext cx="9207758" cy="3786639"/>
        </p:xfrm>
        <a:graphic>
          <a:graphicData uri="http://schemas.openxmlformats.org/drawingml/2006/table">
            <a:tbl>
              <a:tblPr/>
              <a:tblGrid>
                <a:gridCol w="1062998"/>
                <a:gridCol w="4718079"/>
                <a:gridCol w="3426681"/>
              </a:tblGrid>
              <a:tr h="871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区分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使用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ソフト名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共通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バックアップ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バンバック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ＨＤＤ診断機能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ｸﾘｽﾀﾙﾃﾞｽｸｲﾝﾎ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デ－タのゴミ対策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ｸﾞﾗﾘｰﾕｰﾃﾘﾃｲ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33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セキュリテイ対策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1—</a:t>
            </a:r>
            <a:r>
              <a:rPr lang="ja-JP" altLang="en-US" sz="3600" dirty="0" smtClean="0"/>
              <a:t>ハード</a:t>
            </a:r>
            <a:endParaRPr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47448" y="2322576"/>
            <a:ext cx="105666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パソコン本体などをワイヤで、デスクに縛る</a:t>
            </a:r>
            <a:r>
              <a:rPr lang="en-US" altLang="ja-JP" sz="3200" dirty="0" smtClean="0"/>
              <a:t>----------</a:t>
            </a:r>
            <a:r>
              <a:rPr lang="ja-JP" altLang="en-US" sz="3200" dirty="0" smtClean="0"/>
              <a:t>盗難防止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47448" y="3146171"/>
            <a:ext cx="105666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パソコン本体などのＡＣケーブルは、避雷防止コンセントに接続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7388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セキュリテイ対策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2—</a:t>
            </a:r>
            <a:r>
              <a:rPr lang="ja-JP" altLang="en-US" sz="3600" dirty="0" smtClean="0"/>
              <a:t>運用</a:t>
            </a:r>
            <a:endParaRPr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47448" y="2322576"/>
            <a:ext cx="105666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パソコンのログインは、バ－コード読取によるパスワード入力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47448" y="3146171"/>
            <a:ext cx="105666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システムでのデータ入力時は、</a:t>
            </a:r>
            <a:r>
              <a:rPr lang="ja-JP" altLang="en-US" sz="3200" dirty="0"/>
              <a:t>バ－コード読取に</a:t>
            </a:r>
            <a:r>
              <a:rPr lang="ja-JP" altLang="en-US" sz="3200" dirty="0" smtClean="0"/>
              <a:t>よるパスワード入力後、追加、修正、削除が可能（閲覧などの場合は、パスワードは、不要）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788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セキュリテイ対策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3—</a:t>
            </a:r>
            <a:r>
              <a:rPr lang="ja-JP" altLang="en-US" sz="3600" dirty="0" smtClean="0"/>
              <a:t>ソフト</a:t>
            </a:r>
            <a:endParaRPr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47448" y="2322576"/>
            <a:ext cx="105666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バックアップソフトにより自動</a:t>
            </a:r>
            <a:r>
              <a:rPr lang="ja-JP" altLang="en-US" sz="3200" dirty="0" smtClean="0"/>
              <a:t>バックアップ（外付ＨＤＤへ）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47448" y="3146171"/>
            <a:ext cx="105666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ウイルス対策ソフトによるウイルス対策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675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4095" y="1498466"/>
            <a:ext cx="11140225" cy="909883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1---</a:t>
            </a:r>
            <a:r>
              <a:rPr kumimoji="1" lang="ja-JP" altLang="en-US" sz="3200" dirty="0" smtClean="0"/>
              <a:t>　アカウントのパスワ－ドを入力は、</a:t>
            </a:r>
            <a:r>
              <a:rPr lang="ja-JP" altLang="en-US" sz="3200" dirty="0" smtClean="0"/>
              <a:t>専用</a:t>
            </a:r>
            <a:r>
              <a:rPr lang="ja-JP" altLang="en-US" sz="3200" dirty="0"/>
              <a:t>の</a:t>
            </a:r>
            <a:r>
              <a:rPr lang="ja-JP" altLang="en-US" sz="3200" dirty="0" err="1"/>
              <a:t>バ－コ－ド</a:t>
            </a:r>
            <a:r>
              <a:rPr lang="ja-JP" altLang="en-US" sz="3200" dirty="0"/>
              <a:t>を読取</a:t>
            </a:r>
            <a:endParaRPr kumimoji="1" lang="ja-JP" altLang="en-US" sz="32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13197" y="352246"/>
            <a:ext cx="7301248" cy="10515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dirty="0" smtClean="0"/>
              <a:t>最初のログイン</a:t>
            </a:r>
            <a:endParaRPr lang="ja-JP" altLang="en-US" sz="5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330" y="3490262"/>
            <a:ext cx="661115" cy="661115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6108191" y="2503018"/>
            <a:ext cx="5650219" cy="190155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41299" y="2957866"/>
            <a:ext cx="274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パスワ－ド管理（</a:t>
            </a:r>
            <a:r>
              <a:rPr lang="en-US" altLang="ja-JP" dirty="0" smtClean="0"/>
              <a:t>ACCESS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8493230" y="3490262"/>
            <a:ext cx="760498" cy="514810"/>
          </a:xfrm>
          <a:prstGeom prst="rightArrow">
            <a:avLst/>
          </a:prstGeom>
          <a:solidFill>
            <a:schemeClr val="tx1"/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ローチャート: カード 9"/>
          <p:cNvSpPr/>
          <p:nvPr/>
        </p:nvSpPr>
        <p:spPr>
          <a:xfrm>
            <a:off x="10032513" y="3490262"/>
            <a:ext cx="1078992" cy="514810"/>
          </a:xfrm>
          <a:prstGeom prst="flowChartPunchedCard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486126" y="2951891"/>
            <a:ext cx="2130617" cy="375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バ</a:t>
            </a:r>
            <a:r>
              <a:rPr lang="en-US" altLang="ja-JP" dirty="0" smtClean="0"/>
              <a:t>--</a:t>
            </a:r>
            <a:r>
              <a:rPr lang="ja-JP" altLang="en-US" dirty="0" smtClean="0"/>
              <a:t>コ－ド（カード）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886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デスクトップの画面と保存ホルダ</a:t>
            </a:r>
            <a:r>
              <a:rPr lang="ja-JP" altLang="en-US" dirty="0"/>
              <a:t>ｰ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0" y="1313033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1--</a:t>
            </a:r>
            <a:r>
              <a:rPr lang="ja-JP" altLang="en-US" sz="3600" dirty="0" smtClean="0"/>
              <a:t>共通のホルダー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692971"/>
              </p:ext>
            </p:extLst>
          </p:nvPr>
        </p:nvGraphicFramePr>
        <p:xfrm>
          <a:off x="1002790" y="2361888"/>
          <a:ext cx="10211876" cy="3983039"/>
        </p:xfrm>
        <a:graphic>
          <a:graphicData uri="http://schemas.openxmlformats.org/drawingml/2006/table">
            <a:tbl>
              <a:tblPr/>
              <a:tblGrid>
                <a:gridCol w="2552969"/>
                <a:gridCol w="2458675"/>
                <a:gridCol w="2382591"/>
                <a:gridCol w="2817641"/>
              </a:tblGrid>
              <a:tr h="7259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親ホルダｰ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子ホルダｰ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孫ホルダｰ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フアイル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078"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データ処理</a:t>
                      </a:r>
                      <a:endParaRPr kumimoji="1" lang="ja-JP" altLang="en-U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名簿・備品管理</a:t>
                      </a:r>
                      <a:endParaRPr kumimoji="1" lang="ja-JP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0">
                <a:tc>
                  <a:txBody>
                    <a:bodyPr/>
                    <a:lstStyle/>
                    <a:p>
                      <a:endParaRPr kumimoji="1" lang="ja-JP" altLang="en-U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会計管理</a:t>
                      </a:r>
                      <a:endParaRPr kumimoji="1" lang="ja-JP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511">
                <a:tc>
                  <a:txBody>
                    <a:bodyPr/>
                    <a:lstStyle/>
                    <a:p>
                      <a:endParaRPr kumimoji="1" lang="ja-JP" altLang="en-U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消耗品管理</a:t>
                      </a:r>
                      <a:endParaRPr kumimoji="1" lang="ja-JP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907">
                <a:tc>
                  <a:txBody>
                    <a:bodyPr/>
                    <a:lstStyle/>
                    <a:p>
                      <a:endParaRPr kumimoji="1" lang="ja-JP" altLang="en-U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資源ゴミ入金管理</a:t>
                      </a:r>
                      <a:endParaRPr kumimoji="1" lang="ja-JP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907">
                <a:tc>
                  <a:txBody>
                    <a:bodyPr/>
                    <a:lstStyle/>
                    <a:p>
                      <a:endParaRPr kumimoji="1" lang="ja-JP" altLang="en-U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 smtClean="0"/>
                        <a:t>パスワード管理</a:t>
                      </a:r>
                      <a:endParaRPr kumimoji="1" lang="ja-JP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04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デスクトップの画面と保存ホルダ</a:t>
            </a:r>
            <a:r>
              <a:rPr lang="ja-JP" altLang="en-US" dirty="0"/>
              <a:t>ｰ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1--</a:t>
            </a:r>
            <a:r>
              <a:rPr lang="ja-JP" altLang="en-US" sz="3600" dirty="0" smtClean="0"/>
              <a:t>共通のホルダー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503280"/>
              </p:ext>
            </p:extLst>
          </p:nvPr>
        </p:nvGraphicFramePr>
        <p:xfrm>
          <a:off x="1002790" y="2322576"/>
          <a:ext cx="10485164" cy="3666098"/>
        </p:xfrm>
        <a:graphic>
          <a:graphicData uri="http://schemas.openxmlformats.org/drawingml/2006/table">
            <a:tbl>
              <a:tblPr/>
              <a:tblGrid>
                <a:gridCol w="2621291"/>
                <a:gridCol w="2621291"/>
                <a:gridCol w="2621291"/>
                <a:gridCol w="2621291"/>
              </a:tblGrid>
              <a:tr h="7101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親ホルダｰ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子ホルダｰ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孫ホルダｰ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フアイル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1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データ処理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地図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626"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会則</a:t>
                      </a:r>
                      <a:endParaRPr kumimoji="1" lang="ja-JP" altLang="en-U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会則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/>
                        <a:t>-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会則一式</a:t>
                      </a:r>
                      <a:endParaRPr kumimoji="1" lang="en-US" altLang="ja-JP" sz="2400" dirty="0" smtClean="0"/>
                    </a:p>
                    <a:p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11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作業標準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作業マニュアル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11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34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デスクトップの画面と保存ホルダ</a:t>
            </a:r>
            <a:r>
              <a:rPr lang="ja-JP" altLang="en-US" dirty="0"/>
              <a:t>ｰ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2—</a:t>
            </a:r>
            <a:r>
              <a:rPr lang="ja-JP" altLang="en-US" sz="3600" dirty="0" smtClean="0"/>
              <a:t>専用のホルダー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668812"/>
              </p:ext>
            </p:extLst>
          </p:nvPr>
        </p:nvGraphicFramePr>
        <p:xfrm>
          <a:off x="1002792" y="2322577"/>
          <a:ext cx="10639708" cy="3144759"/>
        </p:xfrm>
        <a:graphic>
          <a:graphicData uri="http://schemas.openxmlformats.org/drawingml/2006/table">
            <a:tbl>
              <a:tblPr/>
              <a:tblGrid>
                <a:gridCol w="2659927"/>
                <a:gridCol w="2659927"/>
                <a:gridCol w="2659927"/>
                <a:gridCol w="2659927"/>
              </a:tblGrid>
              <a:tr h="6377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親ホルダｰ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子ホルダｰ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孫ホルダｰ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フアイル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1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事務局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２０２１年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議事録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 smtClean="0"/>
                        <a:t>2021</a:t>
                      </a:r>
                      <a:r>
                        <a:rPr kumimoji="1" lang="ja-JP" altLang="en-US" sz="3200" dirty="0" smtClean="0"/>
                        <a:t>年議事録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8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会議資料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会議案内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8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２０２２年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議事録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 smtClean="0"/>
                        <a:t>2022</a:t>
                      </a:r>
                      <a:r>
                        <a:rPr kumimoji="1" lang="ja-JP" altLang="en-US" sz="3200" dirty="0" smtClean="0"/>
                        <a:t>年議事録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76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会議資料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会議案内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5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デスクトップの画面と保存ホルダ</a:t>
            </a:r>
            <a:r>
              <a:rPr lang="ja-JP" altLang="en-US" dirty="0"/>
              <a:t>ｰ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2—</a:t>
            </a:r>
            <a:r>
              <a:rPr lang="ja-JP" altLang="en-US" sz="3600" dirty="0" smtClean="0"/>
              <a:t>専用のホルダー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965656"/>
              </p:ext>
            </p:extLst>
          </p:nvPr>
        </p:nvGraphicFramePr>
        <p:xfrm>
          <a:off x="1002792" y="2322577"/>
          <a:ext cx="10639708" cy="3144759"/>
        </p:xfrm>
        <a:graphic>
          <a:graphicData uri="http://schemas.openxmlformats.org/drawingml/2006/table">
            <a:tbl>
              <a:tblPr/>
              <a:tblGrid>
                <a:gridCol w="2659927"/>
                <a:gridCol w="2659927"/>
                <a:gridCol w="2659927"/>
                <a:gridCol w="2659927"/>
              </a:tblGrid>
              <a:tr h="6377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親ホルダｰ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子ホルダｰ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孫ホルダｰ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フアイル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1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環境施設部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２０２１年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大掃除関係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担当当番表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8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公園関係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トイレ当番表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8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２０２２年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大掃除関係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担当当番表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76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公園関係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トイレ当番表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3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ソフトの内容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1—</a:t>
            </a:r>
            <a:r>
              <a:rPr lang="ja-JP" altLang="en-US" sz="3600" dirty="0" smtClean="0"/>
              <a:t>ＯＳ他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9364"/>
              </p:ext>
            </p:extLst>
          </p:nvPr>
        </p:nvGraphicFramePr>
        <p:xfrm>
          <a:off x="1002792" y="2322577"/>
          <a:ext cx="8849546" cy="1708510"/>
        </p:xfrm>
        <a:graphic>
          <a:graphicData uri="http://schemas.openxmlformats.org/drawingml/2006/table">
            <a:tbl>
              <a:tblPr/>
              <a:tblGrid>
                <a:gridCol w="4424773"/>
                <a:gridCol w="4424773"/>
              </a:tblGrid>
              <a:tr h="838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ＯＳ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Windows10</a:t>
                      </a:r>
                      <a:endParaRPr kumimoji="1" lang="ja-JP" alt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3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ＯＦＦＩＣＥ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ＯＦＦＩＣＥ</a:t>
                      </a:r>
                      <a:r>
                        <a:rPr kumimoji="1" lang="en-US" altLang="ja-JP" sz="3200" dirty="0" smtClean="0"/>
                        <a:t>2019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96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ソフトの内容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2—</a:t>
            </a:r>
            <a:r>
              <a:rPr lang="ja-JP" altLang="en-US" sz="3600" dirty="0" smtClean="0"/>
              <a:t>システム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427143"/>
              </p:ext>
            </p:extLst>
          </p:nvPr>
        </p:nvGraphicFramePr>
        <p:xfrm>
          <a:off x="1002792" y="2155154"/>
          <a:ext cx="10652589" cy="3786639"/>
        </p:xfrm>
        <a:graphic>
          <a:graphicData uri="http://schemas.openxmlformats.org/drawingml/2006/table">
            <a:tbl>
              <a:tblPr/>
              <a:tblGrid>
                <a:gridCol w="1062998"/>
                <a:gridCol w="4718079"/>
                <a:gridCol w="3426681"/>
                <a:gridCol w="1444831"/>
              </a:tblGrid>
              <a:tr h="871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区分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使用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ソフト名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ツール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共通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名簿・備品用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名簿管理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 smtClean="0"/>
                        <a:t>ACCESS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会計管理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会計管理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消耗品管理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消耗品管理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資源ごみ入金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資源ごみ入金管理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パスワードをバーコード化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パスワード管理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9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016" y="419989"/>
            <a:ext cx="9128760" cy="823595"/>
          </a:xfrm>
        </p:spPr>
        <p:txBody>
          <a:bodyPr/>
          <a:lstStyle/>
          <a:p>
            <a:r>
              <a:rPr kumimoji="1" lang="ja-JP" altLang="en-US" dirty="0" smtClean="0"/>
              <a:t>ソフトの内容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02792" y="1498981"/>
            <a:ext cx="9128760" cy="823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3—</a:t>
            </a:r>
            <a:r>
              <a:rPr lang="ja-JP" altLang="en-US" sz="3600" dirty="0" smtClean="0"/>
              <a:t>マクロ付ソフト</a:t>
            </a:r>
            <a:endParaRPr lang="ja-JP" altLang="en-US" sz="36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345341"/>
              </p:ext>
            </p:extLst>
          </p:nvPr>
        </p:nvGraphicFramePr>
        <p:xfrm>
          <a:off x="1002792" y="2155154"/>
          <a:ext cx="10652589" cy="3786639"/>
        </p:xfrm>
        <a:graphic>
          <a:graphicData uri="http://schemas.openxmlformats.org/drawingml/2006/table">
            <a:tbl>
              <a:tblPr/>
              <a:tblGrid>
                <a:gridCol w="1062998"/>
                <a:gridCol w="4718079"/>
                <a:gridCol w="3426681"/>
                <a:gridCol w="1444831"/>
              </a:tblGrid>
              <a:tr h="871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区分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使用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ソフト名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ツール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個別</a:t>
                      </a: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トイレ当番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トイレ当番表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 smtClean="0"/>
                        <a:t>EXCEL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行事予定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行事予定表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/>
                        <a:t>ホール清掃当番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ホール当番表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81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386</Words>
  <Application>Microsoft Office PowerPoint</Application>
  <PresentationFormat>ワイド画面</PresentationFormat>
  <Paragraphs>144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Office テーマ</vt:lpstr>
      <vt:lpstr>ハード全体図</vt:lpstr>
      <vt:lpstr>1---　アカウントのパスワ－ドを入力は、専用のバ－コ－ドを読取</vt:lpstr>
      <vt:lpstr>デスクトップの画面と保存ホルダｰ</vt:lpstr>
      <vt:lpstr>デスクトップの画面と保存ホルダｰ</vt:lpstr>
      <vt:lpstr>デスクトップの画面と保存ホルダｰ</vt:lpstr>
      <vt:lpstr>デスクトップの画面と保存ホルダｰ</vt:lpstr>
      <vt:lpstr>ソフトの内容</vt:lpstr>
      <vt:lpstr>ソフトの内容</vt:lpstr>
      <vt:lpstr>ソフトの内容</vt:lpstr>
      <vt:lpstr>ソフトの内容</vt:lpstr>
      <vt:lpstr>セキュリテイ対策</vt:lpstr>
      <vt:lpstr>セキュリテイ対策</vt:lpstr>
      <vt:lpstr>セキュリテイ対策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</dc:title>
  <dc:creator>Owner</dc:creator>
  <cp:lastModifiedBy>Owner</cp:lastModifiedBy>
  <cp:revision>25</cp:revision>
  <dcterms:created xsi:type="dcterms:W3CDTF">2022-10-20T02:41:36Z</dcterms:created>
  <dcterms:modified xsi:type="dcterms:W3CDTF">2022-11-07T06:55:03Z</dcterms:modified>
</cp:coreProperties>
</file>